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8" r:id="rId7"/>
    <p:sldId id="309" r:id="rId8"/>
    <p:sldId id="310" r:id="rId9"/>
    <p:sldId id="312" r:id="rId10"/>
    <p:sldId id="303" r:id="rId11"/>
    <p:sldId id="313" r:id="rId12"/>
    <p:sldId id="315" r:id="rId13"/>
    <p:sldId id="311" r:id="rId14"/>
    <p:sldId id="314" r:id="rId15"/>
    <p:sldId id="3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xfanding.com/2009/03/friday-with-ferrell.html" TargetMode="Externa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s://jagorman.github.io/Follow-the-Money-2.0/index.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Richard Moseley,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0D5B-1635-4580-8ED5-DB03DAD2349F}"/>
              </a:ext>
            </a:extLst>
          </p:cNvPr>
          <p:cNvSpPr>
            <a:spLocks noGrp="1"/>
          </p:cNvSpPr>
          <p:nvPr>
            <p:ph type="title"/>
          </p:nvPr>
        </p:nvSpPr>
        <p:spPr/>
        <p:txBody>
          <a:bodyPr/>
          <a:lstStyle/>
          <a:p>
            <a:r>
              <a:rPr lang="en-US" dirty="0"/>
              <a:t>HTML Design</a:t>
            </a:r>
          </a:p>
        </p:txBody>
      </p:sp>
      <p:pic>
        <p:nvPicPr>
          <p:cNvPr id="4" name="Content Placeholder 3">
            <a:extLst>
              <a:ext uri="{FF2B5EF4-FFF2-40B4-BE49-F238E27FC236}">
                <a16:creationId xmlns:a16="http://schemas.microsoft.com/office/drawing/2014/main" id="{73215AB7-762D-4710-878C-3BD6AB985A0E}"/>
              </a:ext>
            </a:extLst>
          </p:cNvPr>
          <p:cNvPicPr>
            <a:picLocks noGrp="1" noChangeAspect="1"/>
          </p:cNvPicPr>
          <p:nvPr>
            <p:ph idx="1"/>
          </p:nvPr>
        </p:nvPicPr>
        <p:blipFill rotWithShape="1">
          <a:blip r:embed="rId2"/>
          <a:srcRect r="30714"/>
          <a:stretch/>
        </p:blipFill>
        <p:spPr>
          <a:xfrm>
            <a:off x="0" y="1885949"/>
            <a:ext cx="3695700" cy="4257675"/>
          </a:xfrm>
          <a:prstGeom prst="rect">
            <a:avLst/>
          </a:prstGeom>
        </p:spPr>
      </p:pic>
      <p:pic>
        <p:nvPicPr>
          <p:cNvPr id="5" name="Picture 4">
            <a:extLst>
              <a:ext uri="{FF2B5EF4-FFF2-40B4-BE49-F238E27FC236}">
                <a16:creationId xmlns:a16="http://schemas.microsoft.com/office/drawing/2014/main" id="{0623CB07-A1E8-4218-8593-5E8CFD2BC441}"/>
              </a:ext>
            </a:extLst>
          </p:cNvPr>
          <p:cNvPicPr>
            <a:picLocks noChangeAspect="1"/>
          </p:cNvPicPr>
          <p:nvPr/>
        </p:nvPicPr>
        <p:blipFill rotWithShape="1">
          <a:blip r:embed="rId3"/>
          <a:srcRect l="8791" t="7115" r="8462"/>
          <a:stretch/>
        </p:blipFill>
        <p:spPr>
          <a:xfrm>
            <a:off x="5838826" y="1885949"/>
            <a:ext cx="6448400" cy="4333876"/>
          </a:xfrm>
          <a:prstGeom prst="rect">
            <a:avLst/>
          </a:prstGeom>
        </p:spPr>
      </p:pic>
      <p:pic>
        <p:nvPicPr>
          <p:cNvPr id="6" name="Picture 5">
            <a:extLst>
              <a:ext uri="{FF2B5EF4-FFF2-40B4-BE49-F238E27FC236}">
                <a16:creationId xmlns:a16="http://schemas.microsoft.com/office/drawing/2014/main" id="{9685E5C7-E2CF-444B-8E7C-DCA11FE39707}"/>
              </a:ext>
            </a:extLst>
          </p:cNvPr>
          <p:cNvPicPr>
            <a:picLocks noChangeAspect="1"/>
          </p:cNvPicPr>
          <p:nvPr/>
        </p:nvPicPr>
        <p:blipFill>
          <a:blip r:embed="rId4"/>
          <a:stretch>
            <a:fillRect/>
          </a:stretch>
        </p:blipFill>
        <p:spPr>
          <a:xfrm>
            <a:off x="3691046" y="1885948"/>
            <a:ext cx="2152434" cy="4333877"/>
          </a:xfrm>
          <a:prstGeom prst="rect">
            <a:avLst/>
          </a:prstGeom>
        </p:spPr>
      </p:pic>
    </p:spTree>
    <p:extLst>
      <p:ext uri="{BB962C8B-B14F-4D97-AF65-F5344CB8AC3E}">
        <p14:creationId xmlns:p14="http://schemas.microsoft.com/office/powerpoint/2010/main" val="3771347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2A9E-5E5A-4F57-9729-490F61A73133}"/>
              </a:ext>
            </a:extLst>
          </p:cNvPr>
          <p:cNvSpPr>
            <a:spLocks noGrp="1"/>
          </p:cNvSpPr>
          <p:nvPr>
            <p:ph type="title"/>
          </p:nvPr>
        </p:nvSpPr>
        <p:spPr/>
        <p:txBody>
          <a:bodyPr/>
          <a:lstStyle/>
          <a:p>
            <a:r>
              <a:rPr lang="en-US" dirty="0"/>
              <a:t>HTML Design</a:t>
            </a:r>
          </a:p>
        </p:txBody>
      </p:sp>
      <p:pic>
        <p:nvPicPr>
          <p:cNvPr id="4" name="Content Placeholder 3">
            <a:extLst>
              <a:ext uri="{FF2B5EF4-FFF2-40B4-BE49-F238E27FC236}">
                <a16:creationId xmlns:a16="http://schemas.microsoft.com/office/drawing/2014/main" id="{04D95A4F-7473-4505-B8AB-4D8D2BE9C8D9}"/>
              </a:ext>
            </a:extLst>
          </p:cNvPr>
          <p:cNvPicPr>
            <a:picLocks noGrp="1" noChangeAspect="1"/>
          </p:cNvPicPr>
          <p:nvPr>
            <p:ph idx="1"/>
          </p:nvPr>
        </p:nvPicPr>
        <p:blipFill>
          <a:blip r:embed="rId2"/>
          <a:stretch>
            <a:fillRect/>
          </a:stretch>
        </p:blipFill>
        <p:spPr>
          <a:xfrm>
            <a:off x="147197" y="1917700"/>
            <a:ext cx="5186804" cy="4273550"/>
          </a:xfrm>
          <a:prstGeom prst="rect">
            <a:avLst/>
          </a:prstGeom>
        </p:spPr>
      </p:pic>
      <p:pic>
        <p:nvPicPr>
          <p:cNvPr id="5" name="Picture 4">
            <a:extLst>
              <a:ext uri="{FF2B5EF4-FFF2-40B4-BE49-F238E27FC236}">
                <a16:creationId xmlns:a16="http://schemas.microsoft.com/office/drawing/2014/main" id="{F266CB8E-06FF-4CE6-9C7D-72511EF8273C}"/>
              </a:ext>
            </a:extLst>
          </p:cNvPr>
          <p:cNvPicPr>
            <a:picLocks noChangeAspect="1"/>
          </p:cNvPicPr>
          <p:nvPr/>
        </p:nvPicPr>
        <p:blipFill>
          <a:blip r:embed="rId3"/>
          <a:stretch>
            <a:fillRect/>
          </a:stretch>
        </p:blipFill>
        <p:spPr>
          <a:xfrm>
            <a:off x="5334001" y="1917700"/>
            <a:ext cx="6400800" cy="4273550"/>
          </a:xfrm>
          <a:prstGeom prst="rect">
            <a:avLst/>
          </a:prstGeom>
        </p:spPr>
      </p:pic>
    </p:spTree>
    <p:extLst>
      <p:ext uri="{BB962C8B-B14F-4D97-AF65-F5344CB8AC3E}">
        <p14:creationId xmlns:p14="http://schemas.microsoft.com/office/powerpoint/2010/main" val="2244702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l="-6000" t="2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pPr algn="r"/>
            <a:r>
              <a:rPr lang="en-US" dirty="0">
                <a:solidFill>
                  <a:schemeClr val="bg1"/>
                </a:solidFill>
              </a:rPr>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a:xfrm>
            <a:off x="5539971" y="2108202"/>
            <a:ext cx="6005484" cy="404090"/>
          </a:xfrm>
        </p:spPr>
        <p:txBody>
          <a:bodyPr>
            <a:normAutofit fontScale="92500"/>
          </a:bodyPr>
          <a:lstStyle/>
          <a:p>
            <a:r>
              <a:rPr lang="en-US" dirty="0">
                <a:solidFill>
                  <a:schemeClr val="bg1"/>
                </a:solidFill>
                <a:hlinkClick r:id="rId4">
                  <a:extLst>
                    <a:ext uri="{A12FA001-AC4F-418D-AE19-62706E023703}">
                      <ahyp:hlinkClr xmlns:ahyp="http://schemas.microsoft.com/office/drawing/2018/hyperlinkcolor" val="tx"/>
                    </a:ext>
                  </a:extLst>
                </a:hlinkClick>
              </a:rPr>
              <a:t>https://jagorman.github.io/Follow-the-Money-2.0/index.html</a:t>
            </a:r>
            <a:endParaRPr lang="en-US" dirty="0">
              <a:solidFill>
                <a:schemeClr val="bg1"/>
              </a:solidFill>
            </a:endParaRPr>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sz="1800" b="0" i="0" u="none" strike="noStrike" dirty="0">
                <a:solidFill>
                  <a:srgbClr val="000000"/>
                </a:solidFill>
                <a:effectLst/>
                <a:latin typeface="Open Sans" panose="020B0606030504020204" pitchFamily="34" charset="0"/>
              </a:rPr>
              <a:t>We will be breaking down congressional districts in Kansas and Missouri and whether or not the top donors correlate with the candidate platform  for Senate and House Representatives for the states of Missouri - Senate: 2 House: 8 and Kansas- Senate: 2 House: 4.  Our machine learning will predict the donors who they give their money to by party.</a:t>
            </a:r>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4" name="TextBox 3">
            <a:extLst>
              <a:ext uri="{FF2B5EF4-FFF2-40B4-BE49-F238E27FC236}">
                <a16:creationId xmlns:a16="http://schemas.microsoft.com/office/drawing/2014/main" id="{1E3F6398-2E14-4394-9FEE-58B2716432EE}"/>
              </a:ext>
            </a:extLst>
          </p:cNvPr>
          <p:cNvSpPr txBox="1"/>
          <p:nvPr/>
        </p:nvSpPr>
        <p:spPr>
          <a:xfrm>
            <a:off x="8880629" y="6168497"/>
            <a:ext cx="3311371" cy="261610"/>
          </a:xfrm>
          <a:prstGeom prst="rect">
            <a:avLst/>
          </a:prstGeom>
          <a:noFill/>
        </p:spPr>
        <p:txBody>
          <a:bodyPr wrap="square" rtlCol="0">
            <a:spAutoFit/>
          </a:bodyPr>
          <a:lstStyle/>
          <a:p>
            <a:r>
              <a:rPr lang="en-US" sz="1100" dirty="0"/>
              <a:t>Italics: not a resident</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8825-E2E5-4F05-9530-AF82EE27B359}"/>
              </a:ext>
            </a:extLst>
          </p:cNvPr>
          <p:cNvSpPr>
            <a:spLocks noGrp="1"/>
          </p:cNvSpPr>
          <p:nvPr>
            <p:ph type="title"/>
          </p:nvPr>
        </p:nvSpPr>
        <p:spPr>
          <a:xfrm>
            <a:off x="1097280" y="286604"/>
            <a:ext cx="10058400" cy="1018322"/>
          </a:xfrm>
        </p:spPr>
        <p:txBody>
          <a:bodyPr/>
          <a:lstStyle/>
          <a:p>
            <a:r>
              <a:rPr lang="en-US" dirty="0"/>
              <a:t>Tableau</a:t>
            </a:r>
          </a:p>
        </p:txBody>
      </p:sp>
      <p:sp>
        <p:nvSpPr>
          <p:cNvPr id="3" name="Content Placeholder 2">
            <a:extLst>
              <a:ext uri="{FF2B5EF4-FFF2-40B4-BE49-F238E27FC236}">
                <a16:creationId xmlns:a16="http://schemas.microsoft.com/office/drawing/2014/main" id="{C45C0A83-243B-4729-8430-0905A385E39E}"/>
              </a:ext>
            </a:extLst>
          </p:cNvPr>
          <p:cNvSpPr>
            <a:spLocks noGrp="1"/>
          </p:cNvSpPr>
          <p:nvPr>
            <p:ph idx="1"/>
          </p:nvPr>
        </p:nvSpPr>
        <p:spPr>
          <a:xfrm>
            <a:off x="1097280" y="2000251"/>
            <a:ext cx="10058400" cy="4438649"/>
          </a:xfrm>
        </p:spPr>
        <p:txBody>
          <a:bodyPr>
            <a:normAutofit fontScale="62500" lnSpcReduction="20000"/>
          </a:bodyPr>
          <a:lstStyle/>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Is a great visualization software with many complex components. The system is segmented into individual simple systems that must be purchased separately in order to have a fully transition program. </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Researched alternate sources for </a:t>
            </a:r>
            <a:r>
              <a:rPr lang="en-US" sz="2300" dirty="0" err="1">
                <a:effectLst/>
                <a:latin typeface="Bookman Old Style" panose="02050604050505020204" pitchFamily="18" charset="0"/>
                <a:ea typeface="Calibri" panose="020F0502020204030204" pitchFamily="34" charset="0"/>
                <a:cs typeface="Times New Roman" panose="02020603050405020304" pitchFamily="18" charset="0"/>
              </a:rPr>
              <a:t>geomapping</a:t>
            </a: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 data to establish through google</a:t>
            </a:r>
          </a:p>
          <a:p>
            <a:pPr marL="342900" marR="0" lvl="0" indent="-342900">
              <a:lnSpc>
                <a:spcPct val="107000"/>
              </a:lnSpc>
              <a:spcBef>
                <a:spcPts val="0"/>
              </a:spcBef>
              <a:spcAft>
                <a:spcPts val="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Longitude and latitude of Districts House and Senate</a:t>
            </a:r>
          </a:p>
          <a:p>
            <a:pPr marL="342900" marR="0" lvl="0" indent="-342900">
              <a:lnSpc>
                <a:spcPct val="107000"/>
              </a:lnSpc>
              <a:spcBef>
                <a:spcPts val="0"/>
              </a:spcBef>
              <a:spcAft>
                <a:spcPts val="80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Longitude and Latitude of Donors or Map by address </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Our Group Intended to have a Map for Kansas and Missouri with the current House and Senate Representatives with their total donations by election year and the names of their Top 10 Primary Contributors. </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Data Obtained </a:t>
            </a:r>
          </a:p>
          <a:p>
            <a:pPr marL="342900" marR="0" lvl="0" indent="-342900">
              <a:lnSpc>
                <a:spcPct val="107000"/>
              </a:lnSpc>
              <a:spcBef>
                <a:spcPts val="0"/>
              </a:spcBef>
              <a:spcAft>
                <a:spcPts val="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Legislators Names and Represented State as of January 2020 </a:t>
            </a:r>
          </a:p>
          <a:p>
            <a:pPr marL="342900" marR="0" lvl="0" indent="-342900">
              <a:lnSpc>
                <a:spcPct val="107000"/>
              </a:lnSpc>
              <a:spcBef>
                <a:spcPts val="0"/>
              </a:spcBef>
              <a:spcAft>
                <a:spcPts val="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Total amount of Funds Donated and Campaign Funds </a:t>
            </a:r>
          </a:p>
          <a:p>
            <a:pPr marL="342900" marR="0" lvl="0" indent="-342900">
              <a:lnSpc>
                <a:spcPct val="107000"/>
              </a:lnSpc>
              <a:spcBef>
                <a:spcPts val="0"/>
              </a:spcBef>
              <a:spcAft>
                <a:spcPts val="80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Candidate Party </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Data Not Obtained or Incomplete </a:t>
            </a:r>
          </a:p>
          <a:p>
            <a:pPr marL="342900" marR="0" lvl="0" indent="-342900">
              <a:lnSpc>
                <a:spcPct val="107000"/>
              </a:lnSpc>
              <a:spcBef>
                <a:spcPts val="0"/>
              </a:spcBef>
              <a:spcAft>
                <a:spcPts val="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If the candidate was voted out or retired the new Candidate had not been updated in the API data </a:t>
            </a:r>
          </a:p>
          <a:p>
            <a:pPr marL="342900" marR="0" lvl="0" indent="-342900">
              <a:lnSpc>
                <a:spcPct val="107000"/>
              </a:lnSpc>
              <a:spcBef>
                <a:spcPts val="0"/>
              </a:spcBef>
              <a:spcAft>
                <a:spcPts val="800"/>
              </a:spcAft>
              <a:buFont typeface="Symbol" panose="05050102010706020507" pitchFamily="18" charset="2"/>
              <a:buChar char=""/>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There is not geographical data for the Candidates or the Contributors to add data to the Map and layer.</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The data obtained is extensive and in multiple files to be tied together.</a:t>
            </a:r>
          </a:p>
          <a:p>
            <a:pPr marL="0" marR="0">
              <a:lnSpc>
                <a:spcPct val="107000"/>
              </a:lnSpc>
              <a:spcBef>
                <a:spcPts val="0"/>
              </a:spcBef>
              <a:spcAft>
                <a:spcPts val="800"/>
              </a:spcAft>
            </a:pPr>
            <a:r>
              <a:rPr lang="en-US" sz="2300" dirty="0">
                <a:effectLst/>
                <a:latin typeface="Bookman Old Style" panose="02050604050505020204" pitchFamily="18" charset="0"/>
                <a:ea typeface="Calibri" panose="020F0502020204030204" pitchFamily="34" charset="0"/>
                <a:cs typeface="Times New Roman" panose="02020603050405020304" pitchFamily="18" charset="0"/>
              </a:rPr>
              <a:t>(Insert the Combined Mapping   vs the final mapping Kansas and Missouri Individually)</a:t>
            </a:r>
          </a:p>
          <a:p>
            <a:endParaRPr lang="en-US" dirty="0"/>
          </a:p>
        </p:txBody>
      </p:sp>
    </p:spTree>
    <p:extLst>
      <p:ext uri="{BB962C8B-B14F-4D97-AF65-F5344CB8AC3E}">
        <p14:creationId xmlns:p14="http://schemas.microsoft.com/office/powerpoint/2010/main" val="3922528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21AE-6836-418B-9DB5-7D921BCDC171}"/>
              </a:ext>
            </a:extLst>
          </p:cNvPr>
          <p:cNvSpPr>
            <a:spLocks noGrp="1"/>
          </p:cNvSpPr>
          <p:nvPr>
            <p:ph type="title"/>
          </p:nvPr>
        </p:nvSpPr>
        <p:spPr>
          <a:xfrm>
            <a:off x="1097280" y="286603"/>
            <a:ext cx="10058400" cy="618370"/>
          </a:xfrm>
        </p:spPr>
        <p:txBody>
          <a:bodyPr>
            <a:noAutofit/>
          </a:bodyPr>
          <a:lstStyle/>
          <a:p>
            <a:r>
              <a:rPr lang="en-US" sz="3600" dirty="0"/>
              <a:t>Combined		Kansas			Missouri</a:t>
            </a:r>
          </a:p>
        </p:txBody>
      </p:sp>
      <p:pic>
        <p:nvPicPr>
          <p:cNvPr id="4" name="Content Placeholder 3">
            <a:extLst>
              <a:ext uri="{FF2B5EF4-FFF2-40B4-BE49-F238E27FC236}">
                <a16:creationId xmlns:a16="http://schemas.microsoft.com/office/drawing/2014/main" id="{57AFCBE5-4B94-4798-AB0B-80095F307934}"/>
              </a:ext>
            </a:extLst>
          </p:cNvPr>
          <p:cNvPicPr>
            <a:picLocks noGrp="1" noChangeAspect="1"/>
          </p:cNvPicPr>
          <p:nvPr>
            <p:ph idx="1"/>
          </p:nvPr>
        </p:nvPicPr>
        <p:blipFill rotWithShape="1">
          <a:blip r:embed="rId2"/>
          <a:srcRect l="-518" t="7046" r="28802" b="-1795"/>
          <a:stretch/>
        </p:blipFill>
        <p:spPr>
          <a:xfrm>
            <a:off x="236298" y="1053330"/>
            <a:ext cx="4222581" cy="4977352"/>
          </a:xfrm>
          <a:prstGeom prst="rect">
            <a:avLst/>
          </a:prstGeom>
        </p:spPr>
      </p:pic>
      <p:pic>
        <p:nvPicPr>
          <p:cNvPr id="5" name="Picture 4">
            <a:extLst>
              <a:ext uri="{FF2B5EF4-FFF2-40B4-BE49-F238E27FC236}">
                <a16:creationId xmlns:a16="http://schemas.microsoft.com/office/drawing/2014/main" id="{7C11E805-44AF-4CE1-9941-B6B45290EA7E}"/>
              </a:ext>
            </a:extLst>
          </p:cNvPr>
          <p:cNvPicPr>
            <a:picLocks noChangeAspect="1"/>
          </p:cNvPicPr>
          <p:nvPr/>
        </p:nvPicPr>
        <p:blipFill rotWithShape="1">
          <a:blip r:embed="rId3"/>
          <a:srcRect l="2452" t="16456" r="27066" b="27283"/>
          <a:stretch/>
        </p:blipFill>
        <p:spPr>
          <a:xfrm>
            <a:off x="4505699" y="1053329"/>
            <a:ext cx="3412501" cy="4842645"/>
          </a:xfrm>
          <a:prstGeom prst="rect">
            <a:avLst/>
          </a:prstGeom>
        </p:spPr>
      </p:pic>
      <p:pic>
        <p:nvPicPr>
          <p:cNvPr id="6" name="Picture 5">
            <a:extLst>
              <a:ext uri="{FF2B5EF4-FFF2-40B4-BE49-F238E27FC236}">
                <a16:creationId xmlns:a16="http://schemas.microsoft.com/office/drawing/2014/main" id="{F899D1D5-B6B3-4BAA-8775-436C6DD2CCFB}"/>
              </a:ext>
            </a:extLst>
          </p:cNvPr>
          <p:cNvPicPr>
            <a:picLocks noChangeAspect="1"/>
          </p:cNvPicPr>
          <p:nvPr/>
        </p:nvPicPr>
        <p:blipFill rotWithShape="1">
          <a:blip r:embed="rId4"/>
          <a:srcRect l="2613" t="12783" r="37515" b="14640"/>
          <a:stretch/>
        </p:blipFill>
        <p:spPr>
          <a:xfrm>
            <a:off x="7965021" y="1053330"/>
            <a:ext cx="4128940" cy="4977352"/>
          </a:xfrm>
          <a:prstGeom prst="rect">
            <a:avLst/>
          </a:prstGeom>
        </p:spPr>
      </p:pic>
    </p:spTree>
    <p:extLst>
      <p:ext uri="{BB962C8B-B14F-4D97-AF65-F5344CB8AC3E}">
        <p14:creationId xmlns:p14="http://schemas.microsoft.com/office/powerpoint/2010/main" val="1849067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9A6-72C1-42E0-B501-CF16588957EB}"/>
              </a:ext>
            </a:extLst>
          </p:cNvPr>
          <p:cNvSpPr>
            <a:spLocks noGrp="1"/>
          </p:cNvSpPr>
          <p:nvPr>
            <p:ph type="title"/>
          </p:nvPr>
        </p:nvSpPr>
        <p:spPr>
          <a:xfrm>
            <a:off x="1097280" y="286604"/>
            <a:ext cx="8401827" cy="752084"/>
          </a:xfrm>
        </p:spPr>
        <p:txBody>
          <a:bodyPr>
            <a:normAutofit/>
          </a:bodyPr>
          <a:lstStyle/>
          <a:p>
            <a:r>
              <a:rPr lang="en-US" dirty="0" err="1"/>
              <a:t>Jupyter</a:t>
            </a:r>
            <a:r>
              <a:rPr lang="en-US" dirty="0"/>
              <a:t> Notebook</a:t>
            </a:r>
          </a:p>
        </p:txBody>
      </p:sp>
      <p:pic>
        <p:nvPicPr>
          <p:cNvPr id="4" name="Content Placeholder 3">
            <a:extLst>
              <a:ext uri="{FF2B5EF4-FFF2-40B4-BE49-F238E27FC236}">
                <a16:creationId xmlns:a16="http://schemas.microsoft.com/office/drawing/2014/main" id="{938E8046-CE89-4A69-B8D6-3E2001E5AED9}"/>
              </a:ext>
            </a:extLst>
          </p:cNvPr>
          <p:cNvPicPr>
            <a:picLocks noGrp="1" noChangeAspect="1"/>
          </p:cNvPicPr>
          <p:nvPr>
            <p:ph idx="1"/>
          </p:nvPr>
        </p:nvPicPr>
        <p:blipFill>
          <a:blip r:embed="rId2"/>
          <a:stretch>
            <a:fillRect/>
          </a:stretch>
        </p:blipFill>
        <p:spPr>
          <a:xfrm>
            <a:off x="652945" y="1287261"/>
            <a:ext cx="5046519" cy="4918230"/>
          </a:xfrm>
          <a:prstGeom prst="rect">
            <a:avLst/>
          </a:prstGeom>
        </p:spPr>
      </p:pic>
      <p:pic>
        <p:nvPicPr>
          <p:cNvPr id="6" name="Picture 5">
            <a:extLst>
              <a:ext uri="{FF2B5EF4-FFF2-40B4-BE49-F238E27FC236}">
                <a16:creationId xmlns:a16="http://schemas.microsoft.com/office/drawing/2014/main" id="{D725290B-7D0E-45ED-994D-165338072AC1}"/>
              </a:ext>
            </a:extLst>
          </p:cNvPr>
          <p:cNvPicPr>
            <a:picLocks noChangeAspect="1"/>
          </p:cNvPicPr>
          <p:nvPr/>
        </p:nvPicPr>
        <p:blipFill>
          <a:blip r:embed="rId3"/>
          <a:stretch>
            <a:fillRect/>
          </a:stretch>
        </p:blipFill>
        <p:spPr>
          <a:xfrm>
            <a:off x="5770484" y="1287261"/>
            <a:ext cx="5663953" cy="4918230"/>
          </a:xfrm>
          <a:prstGeom prst="rect">
            <a:avLst/>
          </a:prstGeom>
        </p:spPr>
      </p:pic>
    </p:spTree>
    <p:extLst>
      <p:ext uri="{BB962C8B-B14F-4D97-AF65-F5344CB8AC3E}">
        <p14:creationId xmlns:p14="http://schemas.microsoft.com/office/powerpoint/2010/main" val="35827313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D747-6E05-493D-BE0E-6FE074514A32}"/>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5CA5905-FB8C-49B8-9743-A4B3B66D301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5501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26" name="Picture 2">
            <a:extLst>
              <a:ext uri="{FF2B5EF4-FFF2-40B4-BE49-F238E27FC236}">
                <a16:creationId xmlns:a16="http://schemas.microsoft.com/office/drawing/2014/main" id="{D540F7C2-A818-43F4-92B5-DC83A70D0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737359"/>
            <a:ext cx="5701085" cy="4444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ECDD13-39B2-4FF4-83A8-85EF482C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737360"/>
            <a:ext cx="5943600" cy="444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AF4-39AA-4EA0-9180-A9DCA21C75EF}"/>
              </a:ext>
            </a:extLst>
          </p:cNvPr>
          <p:cNvSpPr>
            <a:spLocks noGrp="1"/>
          </p:cNvSpPr>
          <p:nvPr>
            <p:ph type="title"/>
          </p:nvPr>
        </p:nvSpPr>
        <p:spPr/>
        <p:txBody>
          <a:bodyPr/>
          <a:lstStyle/>
          <a:p>
            <a:r>
              <a:rPr lang="en-US" dirty="0"/>
              <a:t>Progress for HTML Kansas and Missouri</a:t>
            </a:r>
          </a:p>
        </p:txBody>
      </p:sp>
      <p:pic>
        <p:nvPicPr>
          <p:cNvPr id="4" name="Content Placeholder 3">
            <a:extLst>
              <a:ext uri="{FF2B5EF4-FFF2-40B4-BE49-F238E27FC236}">
                <a16:creationId xmlns:a16="http://schemas.microsoft.com/office/drawing/2014/main" id="{C399D5E8-68AE-41C3-80AA-3AB8C27BB462}"/>
              </a:ext>
            </a:extLst>
          </p:cNvPr>
          <p:cNvPicPr>
            <a:picLocks noGrp="1" noChangeAspect="1"/>
          </p:cNvPicPr>
          <p:nvPr>
            <p:ph idx="1"/>
          </p:nvPr>
        </p:nvPicPr>
        <p:blipFill>
          <a:blip r:embed="rId2"/>
          <a:stretch>
            <a:fillRect/>
          </a:stretch>
        </p:blipFill>
        <p:spPr>
          <a:xfrm>
            <a:off x="255418" y="1960976"/>
            <a:ext cx="5583407" cy="3760788"/>
          </a:xfrm>
          <a:prstGeom prst="rect">
            <a:avLst/>
          </a:prstGeom>
        </p:spPr>
      </p:pic>
      <p:pic>
        <p:nvPicPr>
          <p:cNvPr id="5" name="Picture 4">
            <a:extLst>
              <a:ext uri="{FF2B5EF4-FFF2-40B4-BE49-F238E27FC236}">
                <a16:creationId xmlns:a16="http://schemas.microsoft.com/office/drawing/2014/main" id="{148C5CE6-48CA-4EE7-8B79-F1613B338421}"/>
              </a:ext>
            </a:extLst>
          </p:cNvPr>
          <p:cNvPicPr>
            <a:picLocks noChangeAspect="1"/>
          </p:cNvPicPr>
          <p:nvPr/>
        </p:nvPicPr>
        <p:blipFill>
          <a:blip r:embed="rId3"/>
          <a:stretch>
            <a:fillRect/>
          </a:stretch>
        </p:blipFill>
        <p:spPr>
          <a:xfrm>
            <a:off x="5927553" y="1960976"/>
            <a:ext cx="6181589" cy="3760788"/>
          </a:xfrm>
          <a:prstGeom prst="rect">
            <a:avLst/>
          </a:prstGeom>
        </p:spPr>
      </p:pic>
    </p:spTree>
    <p:extLst>
      <p:ext uri="{BB962C8B-B14F-4D97-AF65-F5344CB8AC3E}">
        <p14:creationId xmlns:p14="http://schemas.microsoft.com/office/powerpoint/2010/main" val="22932129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14B8-71FE-4EAD-B1BF-6E38E96F7470}"/>
              </a:ext>
            </a:extLst>
          </p:cNvPr>
          <p:cNvSpPr>
            <a:spLocks noGrp="1"/>
          </p:cNvSpPr>
          <p:nvPr>
            <p:ph type="title"/>
          </p:nvPr>
        </p:nvSpPr>
        <p:spPr/>
        <p:txBody>
          <a:bodyPr/>
          <a:lstStyle/>
          <a:p>
            <a:r>
              <a:rPr lang="en-US"/>
              <a:t>HTML Map Design</a:t>
            </a:r>
          </a:p>
        </p:txBody>
      </p:sp>
      <p:sp>
        <p:nvSpPr>
          <p:cNvPr id="3" name="Content Placeholder 2">
            <a:extLst>
              <a:ext uri="{FF2B5EF4-FFF2-40B4-BE49-F238E27FC236}">
                <a16:creationId xmlns:a16="http://schemas.microsoft.com/office/drawing/2014/main" id="{E4713A87-01D0-4A03-A708-58127BDC5B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68851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6005</TotalTime>
  <Words>374</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Bookman Old Style</vt:lpstr>
      <vt:lpstr>Calibri</vt:lpstr>
      <vt:lpstr>Franklin Gothic Book</vt:lpstr>
      <vt:lpstr>Open Sans</vt:lpstr>
      <vt:lpstr>Symbol</vt:lpstr>
      <vt:lpstr>1_RetrospectVTI</vt:lpstr>
      <vt:lpstr>Follow the Money</vt:lpstr>
      <vt:lpstr>Overview</vt:lpstr>
      <vt:lpstr>Tableau</vt:lpstr>
      <vt:lpstr>Combined  Kansas   Missouri</vt:lpstr>
      <vt:lpstr>Jupyter Notebook</vt:lpstr>
      <vt:lpstr>Machine Learning</vt:lpstr>
      <vt:lpstr>Design Ideas for Kansas and Missouri</vt:lpstr>
      <vt:lpstr>Progress for HTML Kansas and Missouri</vt:lpstr>
      <vt:lpstr>HTML Map Design</vt:lpstr>
      <vt:lpstr>HTML Design</vt:lpstr>
      <vt:lpstr>HTML Design</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38</cp:revision>
  <dcterms:created xsi:type="dcterms:W3CDTF">2021-05-21T18:40:35Z</dcterms:created>
  <dcterms:modified xsi:type="dcterms:W3CDTF">2021-06-29T22:16:35Z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